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33" r:id="rId4"/>
    <p:sldMasterId id="2147484650" r:id="rId5"/>
    <p:sldMasterId id="2147484667" r:id="rId6"/>
    <p:sldMasterId id="2147484685" r:id="rId7"/>
    <p:sldMasterId id="2147484721" r:id="rId8"/>
    <p:sldMasterId id="2147484739" r:id="rId9"/>
    <p:sldMasterId id="2147484757" r:id="rId10"/>
    <p:sldMasterId id="2147484775" r:id="rId11"/>
  </p:sldMasterIdLst>
  <p:notesMasterIdLst>
    <p:notesMasterId r:id="rId26"/>
  </p:notesMasterIdLst>
  <p:sldIdLst>
    <p:sldId id="268" r:id="rId12"/>
    <p:sldId id="269" r:id="rId13"/>
    <p:sldId id="270" r:id="rId14"/>
    <p:sldId id="274" r:id="rId15"/>
    <p:sldId id="275" r:id="rId16"/>
    <p:sldId id="276" r:id="rId17"/>
    <p:sldId id="277" r:id="rId18"/>
    <p:sldId id="278" r:id="rId19"/>
    <p:sldId id="271" r:id="rId20"/>
    <p:sldId id="272" r:id="rId21"/>
    <p:sldId id="273" r:id="rId22"/>
    <p:sldId id="279" r:id="rId23"/>
    <p:sldId id="280"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2B28D-02EB-40D8-8D1C-5D1109AC4582}" type="datetimeFigureOut">
              <a:rPr lang="en-IN" smtClean="0"/>
              <a:t>12-05-2022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99B28-7DF5-4A2E-9D5D-51C87D114FDE}" type="slidenum">
              <a:rPr lang="en-IN" smtClean="0"/>
              <a:t>‹#›</a:t>
            </a:fld>
            <a:endParaRPr lang="en-IN"/>
          </a:p>
        </p:txBody>
      </p:sp>
    </p:spTree>
    <p:extLst>
      <p:ext uri="{BB962C8B-B14F-4D97-AF65-F5344CB8AC3E}">
        <p14:creationId xmlns:p14="http://schemas.microsoft.com/office/powerpoint/2010/main" val="2106475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4694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8715982"/>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7568276"/>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184DA70-C731-4C70-880D-CCD4705E623C}" type="datetime1">
              <a:rPr lang="en-US" smtClean="0"/>
              <a:t>5/12/2022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46834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7802195"/>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7669AF7-7BEB-44E4-9852-375E34362B5B}" type="datetime1">
              <a:rPr lang="en-US" smtClean="0"/>
              <a:t>5/12/2022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130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1347014"/>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5/12/2022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7146314"/>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92230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5/12/2022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11632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0234406"/>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310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7552054"/>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8996344"/>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6247140"/>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58574183"/>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8169817"/>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8659184"/>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770177"/>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60938"/>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4311332"/>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59728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91256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8751068"/>
      </p:ext>
    </p:extLst>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358365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4585458"/>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5/12/2022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5466402"/>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06118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5/12/2022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91926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823333"/>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032480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3434079"/>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0813703"/>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081151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7539743"/>
      </p:ext>
    </p:extLst>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8863076"/>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9411377"/>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6683643"/>
      </p:ext>
    </p:extLst>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9050691"/>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05668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3209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170682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86463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6304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05873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4068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436519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458848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5/12/2022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22152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0769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5/12/2022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8836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449815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10675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401826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37510770"/>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2434221"/>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564181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94810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193767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682070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485922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092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2499550"/>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41068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440155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5/12/2022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4931877"/>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79969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5/12/2022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6286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293580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9188327"/>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4180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203404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0531054"/>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03673983"/>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2367247"/>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98008835"/>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2843064"/>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3852545"/>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35548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5/12/2022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0531483"/>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7160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5239187"/>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264766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8853106"/>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5/12/2022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3274886"/>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5/12/2022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3572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5/12/2022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35803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572549"/>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87155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64641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12958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321692"/>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97319807"/>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2089244"/>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0946746"/>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0538366"/>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6470198"/>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9167987"/>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184DA70-C731-4C70-880D-CCD4705E623C}" type="datetime1">
              <a:rPr lang="en-US" smtClean="0"/>
              <a:t>5/12/2022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75821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9675135"/>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296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5/12/2022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973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0378489"/>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5/12/2022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2004917"/>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03365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5/12/2022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34175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1145776"/>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3685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2000414"/>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4896318"/>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84023773"/>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79484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9405679"/>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7100562"/>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5805406"/>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471706"/>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3311763"/>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184DA70-C731-4C70-880D-CCD4705E623C}" type="datetime1">
              <a:rPr lang="en-US" smtClean="0"/>
              <a:t>5/12/2022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03206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8659239"/>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41923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5209505"/>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5/12/2022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473920"/>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6993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8309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5/12/2022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84084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3310628"/>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60544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9853976"/>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705002"/>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2925912"/>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9973348"/>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5/12/2022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4059477"/>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5/12/2022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2704549"/>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2D6E202-B606-4609-B914-27C9371A1F6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26697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4.xml"/><Relationship Id="rId3" Type="http://schemas.openxmlformats.org/officeDocument/2006/relationships/slideLayout" Target="../slideLayouts/slideLayout52.xml"/><Relationship Id="rId21" Type="http://schemas.openxmlformats.org/officeDocument/2006/relationships/image" Target="../media/image4.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3.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image" Target="../media/image2.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heme" Target="../theme/theme5.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image" Target="../media/image7.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image" Target="../media/image1.jpe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theme" Target="../theme/theme7.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image" Target="../media/image8.png"/><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theme" Target="../theme/theme8.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5/12/2022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41674829"/>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6" r:id="rId3"/>
    <p:sldLayoutId id="2147484637" r:id="rId4"/>
    <p:sldLayoutId id="2147484638" r:id="rId5"/>
    <p:sldLayoutId id="2147484639" r:id="rId6"/>
    <p:sldLayoutId id="2147484640" r:id="rId7"/>
    <p:sldLayoutId id="2147484641" r:id="rId8"/>
    <p:sldLayoutId id="2147484642" r:id="rId9"/>
    <p:sldLayoutId id="2147484643" r:id="rId10"/>
    <p:sldLayoutId id="2147484644" r:id="rId11"/>
    <p:sldLayoutId id="2147484645" r:id="rId12"/>
    <p:sldLayoutId id="2147484646" r:id="rId13"/>
    <p:sldLayoutId id="2147484647" r:id="rId14"/>
    <p:sldLayoutId id="2147484648" r:id="rId15"/>
    <p:sldLayoutId id="214748464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5/12/2022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65684665"/>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2" r:id="rId12"/>
    <p:sldLayoutId id="2147484663" r:id="rId13"/>
    <p:sldLayoutId id="2147484664" r:id="rId14"/>
    <p:sldLayoutId id="2147484665" r:id="rId15"/>
    <p:sldLayoutId id="2147484666"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2D6E202-B606-4609-B914-27C9371A1F6D}" type="datetime1">
              <a:rPr lang="en-US" smtClean="0"/>
              <a:t>5/12/2022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917890694"/>
      </p:ext>
    </p:extLst>
  </p:cSld>
  <p:clrMap bg1="dk1" tx1="lt1" bg2="dk2" tx2="lt2" accent1="accent1" accent2="accent2" accent3="accent3" accent4="accent4" accent5="accent5" accent6="accent6" hlink="hlink" folHlink="folHlink"/>
  <p:sldLayoutIdLst>
    <p:sldLayoutId id="2147484668" r:id="rId1"/>
    <p:sldLayoutId id="2147484669" r:id="rId2"/>
    <p:sldLayoutId id="2147484670" r:id="rId3"/>
    <p:sldLayoutId id="2147484671" r:id="rId4"/>
    <p:sldLayoutId id="2147484672" r:id="rId5"/>
    <p:sldLayoutId id="2147484673" r:id="rId6"/>
    <p:sldLayoutId id="2147484674" r:id="rId7"/>
    <p:sldLayoutId id="2147484675" r:id="rId8"/>
    <p:sldLayoutId id="2147484676" r:id="rId9"/>
    <p:sldLayoutId id="2147484677" r:id="rId10"/>
    <p:sldLayoutId id="2147484678" r:id="rId11"/>
    <p:sldLayoutId id="2147484679" r:id="rId12"/>
    <p:sldLayoutId id="2147484680" r:id="rId13"/>
    <p:sldLayoutId id="2147484681" r:id="rId14"/>
    <p:sldLayoutId id="2147484682" r:id="rId15"/>
    <p:sldLayoutId id="2147484683" r:id="rId16"/>
    <p:sldLayoutId id="2147484684"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5/12/2022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75315912"/>
      </p:ext>
    </p:extLst>
  </p:cSld>
  <p:clrMap bg1="dk1" tx1="lt1" bg2="dk2" tx2="lt2" accent1="accent1" accent2="accent2" accent3="accent3" accent4="accent4" accent5="accent5" accent6="accent6" hlink="hlink" folHlink="folHlink"/>
  <p:sldLayoutIdLst>
    <p:sldLayoutId id="2147484686" r:id="rId1"/>
    <p:sldLayoutId id="2147484687" r:id="rId2"/>
    <p:sldLayoutId id="2147484688" r:id="rId3"/>
    <p:sldLayoutId id="2147484689" r:id="rId4"/>
    <p:sldLayoutId id="2147484690" r:id="rId5"/>
    <p:sldLayoutId id="2147484691" r:id="rId6"/>
    <p:sldLayoutId id="2147484692" r:id="rId7"/>
    <p:sldLayoutId id="2147484693" r:id="rId8"/>
    <p:sldLayoutId id="2147484694" r:id="rId9"/>
    <p:sldLayoutId id="2147484695" r:id="rId10"/>
    <p:sldLayoutId id="2147484696" r:id="rId11"/>
    <p:sldLayoutId id="2147484697" r:id="rId12"/>
    <p:sldLayoutId id="2147484698" r:id="rId13"/>
    <p:sldLayoutId id="2147484699" r:id="rId14"/>
    <p:sldLayoutId id="2147484700" r:id="rId15"/>
    <p:sldLayoutId id="2147484701" r:id="rId16"/>
    <p:sldLayoutId id="214748470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D6E202-B606-4609-B914-27C9371A1F6D}" type="datetime1">
              <a:rPr lang="en-US" smtClean="0"/>
              <a:t>5/12/2022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31121937"/>
      </p:ext>
    </p:extLst>
  </p:cSld>
  <p:clrMap bg1="dk1" tx1="lt1" bg2="dk2" tx2="lt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 id="2147484732" r:id="rId11"/>
    <p:sldLayoutId id="2147484733" r:id="rId12"/>
    <p:sldLayoutId id="2147484734" r:id="rId13"/>
    <p:sldLayoutId id="2147484735" r:id="rId14"/>
    <p:sldLayoutId id="2147484736" r:id="rId15"/>
    <p:sldLayoutId id="2147484737" r:id="rId16"/>
    <p:sldLayoutId id="2147484738"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2D6E202-B606-4609-B914-27C9371A1F6D}" type="datetime1">
              <a:rPr lang="en-US" smtClean="0"/>
              <a:t>5/12/2022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160483332"/>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D6E202-B606-4609-B914-27C9371A1F6D}" type="datetime1">
              <a:rPr lang="en-US" smtClean="0"/>
              <a:t>5/12/2022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474117635"/>
      </p:ext>
    </p:extLst>
  </p:cSld>
  <p:clrMap bg1="dk1" tx1="lt1" bg2="dk2" tx2="lt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 id="2147484769" r:id="rId12"/>
    <p:sldLayoutId id="2147484770" r:id="rId13"/>
    <p:sldLayoutId id="2147484771" r:id="rId14"/>
    <p:sldLayoutId id="2147484772" r:id="rId15"/>
    <p:sldLayoutId id="2147484773" r:id="rId16"/>
    <p:sldLayoutId id="2147484774"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D6E202-B606-4609-B914-27C9371A1F6D}" type="datetime1">
              <a:rPr lang="en-US" smtClean="0"/>
              <a:t>5/12/2022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971267008"/>
      </p:ext>
    </p:extLst>
  </p:cSld>
  <p:clrMap bg1="dk1" tx1="lt1" bg2="dk2" tx2="lt2" accent1="accent1" accent2="accent2" accent3="accent3" accent4="accent4" accent5="accent5" accent6="accent6" hlink="hlink" folHlink="folHlink"/>
  <p:sldLayoutIdLst>
    <p:sldLayoutId id="2147484776" r:id="rId1"/>
    <p:sldLayoutId id="2147484777" r:id="rId2"/>
    <p:sldLayoutId id="2147484778" r:id="rId3"/>
    <p:sldLayoutId id="2147484779" r:id="rId4"/>
    <p:sldLayoutId id="2147484780" r:id="rId5"/>
    <p:sldLayoutId id="2147484781" r:id="rId6"/>
    <p:sldLayoutId id="2147484782" r:id="rId7"/>
    <p:sldLayoutId id="2147484783" r:id="rId8"/>
    <p:sldLayoutId id="2147484784" r:id="rId9"/>
    <p:sldLayoutId id="2147484785" r:id="rId10"/>
    <p:sldLayoutId id="2147484786" r:id="rId11"/>
    <p:sldLayoutId id="2147484787" r:id="rId12"/>
    <p:sldLayoutId id="2147484788" r:id="rId13"/>
    <p:sldLayoutId id="2147484789" r:id="rId14"/>
    <p:sldLayoutId id="2147484790" r:id="rId15"/>
    <p:sldLayoutId id="2147484791" r:id="rId16"/>
    <p:sldLayoutId id="2147484792"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89.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818392"/>
            <a:ext cx="6907757" cy="2937820"/>
          </a:xfrm>
        </p:spPr>
        <p:txBody>
          <a:bodyPr>
            <a:normAutofit fontScale="90000"/>
          </a:bodyPr>
          <a:lstStyle/>
          <a:p>
            <a:r>
              <a:rPr lang="en-US" sz="8000" dirty="0"/>
              <a:t>To-Do List</a:t>
            </a:r>
            <a:br>
              <a:rPr lang="en-US" sz="8000" dirty="0"/>
            </a:br>
            <a:br>
              <a:rPr lang="en-US" sz="8000" dirty="0"/>
            </a:br>
            <a:endParaRPr lang="en-US" sz="8000" dirty="0"/>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9"/>
            <a:ext cx="6269347" cy="1021498"/>
          </a:xfrm>
        </p:spPr>
        <p:txBody>
          <a:bodyPr>
            <a:normAutofit/>
          </a:bodyPr>
          <a:lstStyle/>
          <a:p>
            <a:r>
              <a:rPr lang="en-US" sz="2400" dirty="0">
                <a:solidFill>
                  <a:schemeClr val="tx1">
                    <a:lumMod val="85000"/>
                    <a:lumOff val="15000"/>
                  </a:schemeClr>
                </a:solidFill>
              </a:rPr>
              <a:t>Work at time.</a:t>
            </a:r>
          </a:p>
        </p:txBody>
      </p: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D2AF9-D01A-8A55-3BEB-507D7DB37AFC}"/>
              </a:ext>
            </a:extLst>
          </p:cNvPr>
          <p:cNvPicPr>
            <a:picLocks noChangeAspect="1"/>
          </p:cNvPicPr>
          <p:nvPr/>
        </p:nvPicPr>
        <p:blipFill>
          <a:blip r:embed="rId2"/>
          <a:stretch>
            <a:fillRect/>
          </a:stretch>
        </p:blipFill>
        <p:spPr>
          <a:xfrm>
            <a:off x="0" y="-19050"/>
            <a:ext cx="12192000" cy="6858000"/>
          </a:xfrm>
          <a:prstGeom prst="rect">
            <a:avLst/>
          </a:prstGeom>
        </p:spPr>
      </p:pic>
      <p:sp>
        <p:nvSpPr>
          <p:cNvPr id="4" name="Rectangle 3">
            <a:extLst>
              <a:ext uri="{FF2B5EF4-FFF2-40B4-BE49-F238E27FC236}">
                <a16:creationId xmlns:a16="http://schemas.microsoft.com/office/drawing/2014/main" id="{7EACE3A7-93FB-24DD-5BFB-DA2C2A09C826}"/>
              </a:ext>
            </a:extLst>
          </p:cNvPr>
          <p:cNvSpPr/>
          <p:nvPr/>
        </p:nvSpPr>
        <p:spPr>
          <a:xfrm>
            <a:off x="6039354" y="555829"/>
            <a:ext cx="6152646" cy="923330"/>
          </a:xfrm>
          <a:prstGeom prst="rect">
            <a:avLst/>
          </a:prstGeom>
          <a:noFill/>
        </p:spPr>
        <p:txBody>
          <a:bodyPr wrap="none" lIns="91440" tIns="45720" rIns="91440" bIns="45720">
            <a:spAutoFit/>
          </a:bodyPr>
          <a:lstStyle/>
          <a:p>
            <a:pPr algn="ctr"/>
            <a:r>
              <a:rPr lang="en-US" sz="5400" b="1" dirty="0">
                <a:ln w="0"/>
                <a:solidFill>
                  <a:schemeClr val="bg1"/>
                </a:solidFill>
                <a:effectLst>
                  <a:reflection blurRad="6350" stA="53000" endA="300" endPos="35500" dir="5400000" sy="-90000" algn="bl" rotWithShape="0"/>
                </a:effectLst>
              </a:rPr>
              <a:t>Task added to list</a:t>
            </a:r>
          </a:p>
        </p:txBody>
      </p:sp>
      <p:cxnSp>
        <p:nvCxnSpPr>
          <p:cNvPr id="18" name="Straight Arrow Connector 17">
            <a:extLst>
              <a:ext uri="{FF2B5EF4-FFF2-40B4-BE49-F238E27FC236}">
                <a16:creationId xmlns:a16="http://schemas.microsoft.com/office/drawing/2014/main" id="{72012C36-43B1-A741-355F-10D02DDE613B}"/>
              </a:ext>
            </a:extLst>
          </p:cNvPr>
          <p:cNvCxnSpPr>
            <a:cxnSpLocks/>
          </p:cNvCxnSpPr>
          <p:nvPr/>
        </p:nvCxnSpPr>
        <p:spPr>
          <a:xfrm flipH="1">
            <a:off x="8315325" y="1609725"/>
            <a:ext cx="2571750" cy="1933575"/>
          </a:xfrm>
          <a:prstGeom prst="straightConnector1">
            <a:avLst/>
          </a:prstGeom>
          <a:ln w="952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Line arrow Counter clockwise curve">
            <a:extLst>
              <a:ext uri="{FF2B5EF4-FFF2-40B4-BE49-F238E27FC236}">
                <a16:creationId xmlns:a16="http://schemas.microsoft.com/office/drawing/2014/main" id="{A1B9264B-CC99-0231-525A-B2250A4CBB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1450" y="4414838"/>
            <a:ext cx="914400" cy="1104900"/>
          </a:xfrm>
          <a:prstGeom prst="rect">
            <a:avLst/>
          </a:prstGeom>
        </p:spPr>
      </p:pic>
      <p:sp>
        <p:nvSpPr>
          <p:cNvPr id="22" name="TextBox 21">
            <a:extLst>
              <a:ext uri="{FF2B5EF4-FFF2-40B4-BE49-F238E27FC236}">
                <a16:creationId xmlns:a16="http://schemas.microsoft.com/office/drawing/2014/main" id="{2CCBBA83-8DC3-52D8-F86E-B7411DF295E3}"/>
              </a:ext>
            </a:extLst>
          </p:cNvPr>
          <p:cNvSpPr txBox="1"/>
          <p:nvPr/>
        </p:nvSpPr>
        <p:spPr>
          <a:xfrm>
            <a:off x="6962775" y="5657850"/>
            <a:ext cx="2571750" cy="646331"/>
          </a:xfrm>
          <a:prstGeom prst="rect">
            <a:avLst/>
          </a:prstGeom>
          <a:noFill/>
        </p:spPr>
        <p:txBody>
          <a:bodyPr wrap="square" rtlCol="0">
            <a:spAutoFit/>
          </a:bodyPr>
          <a:lstStyle/>
          <a:p>
            <a:r>
              <a:rPr lang="en-US" dirty="0">
                <a:solidFill>
                  <a:schemeClr val="bg1"/>
                </a:solidFill>
              </a:rPr>
              <a:t>Click on a bin to delete the task.</a:t>
            </a:r>
            <a:endParaRPr lang="en-IN" dirty="0">
              <a:solidFill>
                <a:schemeClr val="bg1"/>
              </a:solidFill>
            </a:endParaRPr>
          </a:p>
        </p:txBody>
      </p:sp>
      <p:sp>
        <p:nvSpPr>
          <p:cNvPr id="23" name="TextBox 22">
            <a:extLst>
              <a:ext uri="{FF2B5EF4-FFF2-40B4-BE49-F238E27FC236}">
                <a16:creationId xmlns:a16="http://schemas.microsoft.com/office/drawing/2014/main" id="{22F55EFB-ABB3-33BD-9BBC-1EA7689436FA}"/>
              </a:ext>
            </a:extLst>
          </p:cNvPr>
          <p:cNvSpPr txBox="1"/>
          <p:nvPr/>
        </p:nvSpPr>
        <p:spPr>
          <a:xfrm>
            <a:off x="238125" y="5393934"/>
            <a:ext cx="3238500" cy="1323439"/>
          </a:xfrm>
          <a:prstGeom prst="rect">
            <a:avLst/>
          </a:prstGeom>
          <a:noFill/>
        </p:spPr>
        <p:txBody>
          <a:bodyPr wrap="square" rtlCol="0">
            <a:spAutoFit/>
          </a:bodyPr>
          <a:lstStyle/>
          <a:p>
            <a:r>
              <a:rPr lang="en-US" sz="4000" b="1" dirty="0">
                <a:solidFill>
                  <a:schemeClr val="bg1"/>
                </a:solidFill>
                <a:effectLst>
                  <a:outerShdw blurRad="38100" dist="38100" dir="2700000" algn="tl">
                    <a:srgbClr val="000000">
                      <a:alpha val="43137"/>
                    </a:srgbClr>
                  </a:outerShdw>
                </a:effectLst>
              </a:rPr>
              <a:t>SIMPLE TO USE</a:t>
            </a:r>
            <a:endParaRPr lang="en-IN" sz="4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587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D8D31-6E7A-133A-60EB-C99473D0101F}"/>
              </a:ext>
            </a:extLst>
          </p:cNvPr>
          <p:cNvPicPr>
            <a:picLocks noChangeAspect="1"/>
          </p:cNvPicPr>
          <p:nvPr/>
        </p:nvPicPr>
        <p:blipFill rotWithShape="1">
          <a:blip r:embed="rId2"/>
          <a:srcRect r="5264" b="10409"/>
          <a:stretch/>
        </p:blipFill>
        <p:spPr>
          <a:xfrm>
            <a:off x="-1" y="-1"/>
            <a:ext cx="12192001" cy="6858001"/>
          </a:xfrm>
          <a:prstGeom prst="rect">
            <a:avLst/>
          </a:prstGeom>
        </p:spPr>
      </p:pic>
    </p:spTree>
    <p:extLst>
      <p:ext uri="{BB962C8B-B14F-4D97-AF65-F5344CB8AC3E}">
        <p14:creationId xmlns:p14="http://schemas.microsoft.com/office/powerpoint/2010/main" val="1067026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8D02-46AE-62B5-F8B2-326ADDD9E582}"/>
              </a:ext>
            </a:extLst>
          </p:cNvPr>
          <p:cNvPicPr>
            <a:picLocks noChangeAspect="1"/>
          </p:cNvPicPr>
          <p:nvPr/>
        </p:nvPicPr>
        <p:blipFill rotWithShape="1">
          <a:blip r:embed="rId2"/>
          <a:srcRect t="11930" r="6579" b="5731"/>
          <a:stretch/>
        </p:blipFill>
        <p:spPr>
          <a:xfrm>
            <a:off x="0" y="0"/>
            <a:ext cx="12192000" cy="6862631"/>
          </a:xfrm>
          <a:prstGeom prst="rect">
            <a:avLst/>
          </a:prstGeom>
        </p:spPr>
      </p:pic>
    </p:spTree>
    <p:extLst>
      <p:ext uri="{BB962C8B-B14F-4D97-AF65-F5344CB8AC3E}">
        <p14:creationId xmlns:p14="http://schemas.microsoft.com/office/powerpoint/2010/main" val="2997534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005DD-BA1E-9138-E95E-F4A5ADEF847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685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3E2660-F2BA-5D38-E34B-3F0EB54B6400}"/>
              </a:ext>
            </a:extLst>
          </p:cNvPr>
          <p:cNvSpPr/>
          <p:nvPr/>
        </p:nvSpPr>
        <p:spPr>
          <a:xfrm>
            <a:off x="601105" y="116558"/>
            <a:ext cx="4051110"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OUTCOMES</a:t>
            </a:r>
          </a:p>
        </p:txBody>
      </p:sp>
      <p:sp>
        <p:nvSpPr>
          <p:cNvPr id="5" name="TextBox 4">
            <a:extLst>
              <a:ext uri="{FF2B5EF4-FFF2-40B4-BE49-F238E27FC236}">
                <a16:creationId xmlns:a16="http://schemas.microsoft.com/office/drawing/2014/main" id="{EE2814FB-D451-0DAA-7B77-50EECD8DA7D1}"/>
              </a:ext>
            </a:extLst>
          </p:cNvPr>
          <p:cNvSpPr txBox="1"/>
          <p:nvPr/>
        </p:nvSpPr>
        <p:spPr>
          <a:xfrm>
            <a:off x="601104" y="941275"/>
            <a:ext cx="7682283" cy="3785652"/>
          </a:xfrm>
          <a:prstGeom prst="rect">
            <a:avLst/>
          </a:prstGeom>
          <a:noFill/>
        </p:spPr>
        <p:txBody>
          <a:bodyPr wrap="square" rtlCol="0">
            <a:spAutoFit/>
          </a:bodyPr>
          <a:lstStyle/>
          <a:p>
            <a:pPr marL="342900" lvl="0" indent="-342900">
              <a:buFont typeface="Symbol" panose="05050102010706020507" pitchFamily="18" charset="2"/>
              <a:buChar char=""/>
              <a:tabLst>
                <a:tab pos="1496695" algn="l"/>
              </a:tabLst>
            </a:pPr>
            <a:r>
              <a:rPr lang="en-US" sz="2000" b="1" dirty="0">
                <a:effectLst/>
                <a:latin typeface="Times New Roman" panose="02020603050405020304" pitchFamily="18" charset="0"/>
                <a:ea typeface="Times New Roman" panose="02020603050405020304" pitchFamily="18" charset="0"/>
              </a:rPr>
              <a:t>Website: </a:t>
            </a:r>
            <a:r>
              <a:rPr lang="en-US" sz="2000" dirty="0">
                <a:effectLst/>
                <a:latin typeface="Times New Roman" panose="02020603050405020304" pitchFamily="18" charset="0"/>
                <a:ea typeface="Times New Roman" panose="02020603050405020304" pitchFamily="18" charset="0"/>
              </a:rPr>
              <a:t>We have created a TODO’s List Website using Modern day Technologies such as HTML, CSS, and Java-Script. It is a well-designed Website and functional as well. </a:t>
            </a:r>
            <a:endParaRPr lang="en-IN" sz="20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tabLst>
                <a:tab pos="1496695" algn="l"/>
              </a:tabLst>
            </a:pPr>
            <a:r>
              <a:rPr lang="en-US" sz="2000" b="1" dirty="0">
                <a:effectLst/>
                <a:latin typeface="Times New Roman" panose="02020603050405020304" pitchFamily="18" charset="0"/>
                <a:ea typeface="Times New Roman" panose="02020603050405020304" pitchFamily="18" charset="0"/>
              </a:rPr>
              <a:t>PPT: </a:t>
            </a:r>
            <a:r>
              <a:rPr lang="en-US" sz="2000" dirty="0">
                <a:effectLst/>
                <a:latin typeface="Times New Roman" panose="02020603050405020304" pitchFamily="18" charset="0"/>
                <a:ea typeface="Times New Roman" panose="02020603050405020304" pitchFamily="18" charset="0"/>
              </a:rPr>
              <a:t>A Presentation that depicts the overall Project details.</a:t>
            </a:r>
            <a:endParaRPr lang="en-IN" sz="2000" dirty="0">
              <a:effectLst/>
              <a:latin typeface="Times New Roman" panose="02020603050405020304" pitchFamily="18" charset="0"/>
              <a:ea typeface="Times New Roman" panose="02020603050405020304" pitchFamily="18" charset="0"/>
            </a:endParaRPr>
          </a:p>
          <a:p>
            <a:pPr marL="457200">
              <a:tabLst>
                <a:tab pos="1496695" algn="l"/>
              </a:tabLst>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457200">
              <a:tabLst>
                <a:tab pos="1496695" algn="l"/>
              </a:tabLst>
            </a:pPr>
            <a:r>
              <a:rPr lang="en-US" sz="2000" dirty="0">
                <a:effectLst/>
                <a:latin typeface="Times New Roman" panose="02020603050405020304" pitchFamily="18" charset="0"/>
                <a:ea typeface="Times New Roman" panose="02020603050405020304" pitchFamily="18" charset="0"/>
              </a:rPr>
              <a:t>Some of the Goals attained through this project are as follows: -</a:t>
            </a:r>
            <a:endParaRPr lang="en-IN" sz="20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tabLst>
                <a:tab pos="1496695" algn="l"/>
              </a:tabLst>
            </a:pPr>
            <a:r>
              <a:rPr lang="en-US" sz="2000" dirty="0">
                <a:effectLst/>
                <a:latin typeface="Times New Roman" panose="02020603050405020304" pitchFamily="18" charset="0"/>
                <a:ea typeface="Times New Roman" panose="02020603050405020304" pitchFamily="18" charset="0"/>
              </a:rPr>
              <a:t>Increases Productivity </a:t>
            </a:r>
            <a:endParaRPr lang="en-IN" sz="20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tabLst>
                <a:tab pos="1496695" algn="l"/>
              </a:tabLst>
            </a:pPr>
            <a:r>
              <a:rPr lang="en-US" sz="2000" dirty="0">
                <a:effectLst/>
                <a:latin typeface="Times New Roman" panose="02020603050405020304" pitchFamily="18" charset="0"/>
                <a:ea typeface="Times New Roman" panose="02020603050405020304" pitchFamily="18" charset="0"/>
              </a:rPr>
              <a:t>Provides Motivation</a:t>
            </a:r>
            <a:endParaRPr lang="en-IN" sz="20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tabLst>
                <a:tab pos="1496695" algn="l"/>
              </a:tabLst>
            </a:pPr>
            <a:r>
              <a:rPr lang="en-US" sz="2000" dirty="0">
                <a:effectLst/>
                <a:latin typeface="Times New Roman" panose="02020603050405020304" pitchFamily="18" charset="0"/>
                <a:ea typeface="Times New Roman" panose="02020603050405020304" pitchFamily="18" charset="0"/>
              </a:rPr>
              <a:t>Reduce Stress</a:t>
            </a:r>
            <a:endParaRPr lang="en-IN" sz="20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tabLst>
                <a:tab pos="1496695" algn="l"/>
              </a:tabLst>
            </a:pPr>
            <a:r>
              <a:rPr lang="en-US" sz="2000" dirty="0">
                <a:effectLst/>
                <a:latin typeface="Times New Roman" panose="02020603050405020304" pitchFamily="18" charset="0"/>
                <a:ea typeface="Times New Roman" panose="02020603050405020304" pitchFamily="18" charset="0"/>
              </a:rPr>
              <a:t>Reduces Anxiety and Improves Mental Health</a:t>
            </a:r>
            <a:endParaRPr lang="en-IN" sz="20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tabLst>
                <a:tab pos="1496695" algn="l"/>
              </a:tabLst>
            </a:pPr>
            <a:r>
              <a:rPr lang="en-US" sz="2000" dirty="0">
                <a:effectLst/>
                <a:latin typeface="Times New Roman" panose="02020603050405020304" pitchFamily="18" charset="0"/>
                <a:ea typeface="Times New Roman" panose="02020603050405020304" pitchFamily="18" charset="0"/>
              </a:rPr>
              <a:t>Provides a Sense of Accomplishment</a:t>
            </a:r>
            <a:endParaRPr lang="en-IN" sz="2000" dirty="0">
              <a:effectLst/>
              <a:latin typeface="Times New Roman" panose="02020603050405020304" pitchFamily="18" charset="0"/>
              <a:ea typeface="Times New Roman" panose="02020603050405020304" pitchFamily="18" charset="0"/>
            </a:endParaRPr>
          </a:p>
          <a:p>
            <a:endParaRPr lang="en-IN" sz="2000" dirty="0"/>
          </a:p>
        </p:txBody>
      </p:sp>
    </p:spTree>
    <p:extLst>
      <p:ext uri="{BB962C8B-B14F-4D97-AF65-F5344CB8AC3E}">
        <p14:creationId xmlns:p14="http://schemas.microsoft.com/office/powerpoint/2010/main" val="28344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2813AA-BECC-9619-F8EA-8762CC46CF39}"/>
              </a:ext>
            </a:extLst>
          </p:cNvPr>
          <p:cNvSpPr/>
          <p:nvPr/>
        </p:nvSpPr>
        <p:spPr>
          <a:xfrm>
            <a:off x="1226984" y="598456"/>
            <a:ext cx="6034662" cy="707886"/>
          </a:xfrm>
          <a:prstGeom prst="rect">
            <a:avLst/>
          </a:prstGeom>
          <a:noFill/>
        </p:spPr>
        <p:txBody>
          <a:bodyPr wrap="square" lIns="91440" tIns="45720" rIns="91440" bIns="45720">
            <a:spAutoFit/>
          </a:bodyPr>
          <a:lstStyle/>
          <a:p>
            <a:pPr algn="ctr"/>
            <a:r>
              <a:rPr lang="en-US" sz="4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Our Group Members:</a:t>
            </a:r>
          </a:p>
        </p:txBody>
      </p:sp>
      <p:sp>
        <p:nvSpPr>
          <p:cNvPr id="3" name="TextBox 2">
            <a:extLst>
              <a:ext uri="{FF2B5EF4-FFF2-40B4-BE49-F238E27FC236}">
                <a16:creationId xmlns:a16="http://schemas.microsoft.com/office/drawing/2014/main" id="{BACCC5E1-CF26-FA0A-1E02-A338D6D23244}"/>
              </a:ext>
            </a:extLst>
          </p:cNvPr>
          <p:cNvSpPr txBox="1"/>
          <p:nvPr/>
        </p:nvSpPr>
        <p:spPr>
          <a:xfrm>
            <a:off x="6096000" y="2126052"/>
            <a:ext cx="5791200" cy="1569660"/>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ahnschrift" panose="020B0502040204020203" pitchFamily="34" charset="0"/>
              </a:rPr>
              <a:t>MANPREET SINGH        20BCS5638</a:t>
            </a:r>
          </a:p>
          <a:p>
            <a:r>
              <a:rPr lang="en-US" sz="2400" b="1" dirty="0">
                <a:effectLst>
                  <a:outerShdw blurRad="38100" dist="38100" dir="2700000" algn="tl">
                    <a:srgbClr val="000000">
                      <a:alpha val="43137"/>
                    </a:srgbClr>
                  </a:outerShdw>
                </a:effectLst>
                <a:latin typeface="Bahnschrift" panose="020B0502040204020203" pitchFamily="34" charset="0"/>
              </a:rPr>
              <a:t>HARSHIT MISHRA          20BCS5637</a:t>
            </a:r>
            <a:br>
              <a:rPr lang="en-US" sz="2400" b="1" dirty="0">
                <a:effectLst>
                  <a:outerShdw blurRad="38100" dist="38100" dir="2700000" algn="tl">
                    <a:srgbClr val="000000">
                      <a:alpha val="43137"/>
                    </a:srgbClr>
                  </a:outerShdw>
                </a:effectLst>
                <a:latin typeface="Bahnschrift" panose="020B0502040204020203" pitchFamily="34" charset="0"/>
              </a:rPr>
            </a:br>
            <a:r>
              <a:rPr lang="en-US" sz="2400" b="1" dirty="0">
                <a:effectLst>
                  <a:outerShdw blurRad="38100" dist="38100" dir="2700000" algn="tl">
                    <a:srgbClr val="000000">
                      <a:alpha val="43137"/>
                    </a:srgbClr>
                  </a:outerShdw>
                </a:effectLst>
                <a:latin typeface="Bahnschrift" panose="020B0502040204020203" pitchFamily="34" charset="0"/>
              </a:rPr>
              <a:t>RISHABH HANS             20BCS5597</a:t>
            </a:r>
            <a:br>
              <a:rPr lang="en-US" sz="2400" b="1" dirty="0">
                <a:effectLst>
                  <a:outerShdw blurRad="38100" dist="38100" dir="2700000" algn="tl">
                    <a:srgbClr val="000000">
                      <a:alpha val="43137"/>
                    </a:srgbClr>
                  </a:outerShdw>
                </a:effectLst>
                <a:latin typeface="Bahnschrift" panose="020B0502040204020203" pitchFamily="34" charset="0"/>
              </a:rPr>
            </a:br>
            <a:r>
              <a:rPr lang="en-US" sz="2400" b="1" dirty="0">
                <a:effectLst>
                  <a:outerShdw blurRad="38100" dist="38100" dir="2700000" algn="tl">
                    <a:srgbClr val="000000">
                      <a:alpha val="43137"/>
                    </a:srgbClr>
                  </a:outerShdw>
                </a:effectLst>
                <a:latin typeface="Bahnschrift" panose="020B0502040204020203" pitchFamily="34" charset="0"/>
              </a:rPr>
              <a:t>ABHIJEET </a:t>
            </a:r>
            <a:r>
              <a:rPr lang="en-US" sz="2400" b="1">
                <a:effectLst>
                  <a:outerShdw blurRad="38100" dist="38100" dir="2700000" algn="tl">
                    <a:srgbClr val="000000">
                      <a:alpha val="43137"/>
                    </a:srgbClr>
                  </a:outerShdw>
                </a:effectLst>
                <a:latin typeface="Bahnschrift" panose="020B0502040204020203" pitchFamily="34" charset="0"/>
              </a:rPr>
              <a:t>KUMAR         20BCS5587</a:t>
            </a:r>
            <a:endParaRPr lang="en-IN" sz="2400" b="1" dirty="0">
              <a:effectLst>
                <a:outerShdw blurRad="38100" dist="38100" dir="2700000" algn="tl">
                  <a:srgbClr val="000000">
                    <a:alpha val="43137"/>
                  </a:srgbClr>
                </a:outerShdw>
              </a:effectLst>
              <a:latin typeface="Bahnschrift" panose="020B0502040204020203" pitchFamily="34" charset="0"/>
            </a:endParaRPr>
          </a:p>
        </p:txBody>
      </p:sp>
      <p:sp>
        <p:nvSpPr>
          <p:cNvPr id="4" name="TextBox 3">
            <a:extLst>
              <a:ext uri="{FF2B5EF4-FFF2-40B4-BE49-F238E27FC236}">
                <a16:creationId xmlns:a16="http://schemas.microsoft.com/office/drawing/2014/main" id="{08F1E860-F4AF-C820-EC75-2D00A845FCA9}"/>
              </a:ext>
            </a:extLst>
          </p:cNvPr>
          <p:cNvSpPr txBox="1"/>
          <p:nvPr/>
        </p:nvSpPr>
        <p:spPr>
          <a:xfrm>
            <a:off x="6208294" y="1756720"/>
            <a:ext cx="1586753" cy="369332"/>
          </a:xfrm>
          <a:prstGeom prst="rect">
            <a:avLst/>
          </a:prstGeom>
          <a:noFill/>
        </p:spPr>
        <p:txBody>
          <a:bodyPr wrap="square" rtlCol="0">
            <a:spAutoFit/>
          </a:bodyPr>
          <a:lstStyle/>
          <a:p>
            <a:r>
              <a:rPr lang="en-US" b="1" dirty="0">
                <a:latin typeface="Arial Black" panose="020B0A04020102020204" pitchFamily="34" charset="0"/>
              </a:rPr>
              <a:t>NAME</a:t>
            </a:r>
            <a:endParaRPr lang="en-IN" b="1" dirty="0">
              <a:latin typeface="Arial Black" panose="020B0A04020102020204" pitchFamily="34" charset="0"/>
            </a:endParaRPr>
          </a:p>
        </p:txBody>
      </p:sp>
      <p:sp>
        <p:nvSpPr>
          <p:cNvPr id="5" name="TextBox 4">
            <a:extLst>
              <a:ext uri="{FF2B5EF4-FFF2-40B4-BE49-F238E27FC236}">
                <a16:creationId xmlns:a16="http://schemas.microsoft.com/office/drawing/2014/main" id="{EB3E7497-EBA5-1848-E899-4362847C4A9F}"/>
              </a:ext>
            </a:extLst>
          </p:cNvPr>
          <p:cNvSpPr txBox="1"/>
          <p:nvPr/>
        </p:nvSpPr>
        <p:spPr>
          <a:xfrm>
            <a:off x="9424265" y="1756720"/>
            <a:ext cx="833717"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Arial Black" panose="020B0A04020102020204" pitchFamily="34" charset="0"/>
              </a:rPr>
              <a:t>UID</a:t>
            </a:r>
            <a:endParaRPr lang="en-IN" b="1"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99587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C90AFD-D693-6F4B-E1CE-2F31629F33A5}"/>
              </a:ext>
            </a:extLst>
          </p:cNvPr>
          <p:cNvSpPr/>
          <p:nvPr/>
        </p:nvSpPr>
        <p:spPr>
          <a:xfrm>
            <a:off x="3530714" y="340676"/>
            <a:ext cx="5130572"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reflection blurRad="6350" stA="53000" endA="300" endPos="35500" dir="5400000" sy="-90000" algn="bl" rotWithShape="0"/>
                </a:effectLst>
              </a:rPr>
              <a:t>What is To-Do List</a:t>
            </a:r>
          </a:p>
        </p:txBody>
      </p:sp>
      <p:sp>
        <p:nvSpPr>
          <p:cNvPr id="5" name="TextBox 4">
            <a:extLst>
              <a:ext uri="{FF2B5EF4-FFF2-40B4-BE49-F238E27FC236}">
                <a16:creationId xmlns:a16="http://schemas.microsoft.com/office/drawing/2014/main" id="{17293C6C-8E57-752E-48E6-BDD8A49E4CEC}"/>
              </a:ext>
            </a:extLst>
          </p:cNvPr>
          <p:cNvSpPr txBox="1"/>
          <p:nvPr/>
        </p:nvSpPr>
        <p:spPr>
          <a:xfrm>
            <a:off x="3056964" y="1694330"/>
            <a:ext cx="6078071" cy="4247317"/>
          </a:xfrm>
          <a:prstGeom prst="rect">
            <a:avLst/>
          </a:prstGeom>
          <a:noFill/>
        </p:spPr>
        <p:txBody>
          <a:bodyPr wrap="square" rtlCol="0">
            <a:spAutoFit/>
          </a:bodyPr>
          <a:lstStyle/>
          <a:p>
            <a:pPr algn="ctr"/>
            <a:r>
              <a:rPr lang="en-US" sz="1800" dirty="0">
                <a:effectLst/>
                <a:latin typeface="Times New Roman" panose="02020603050405020304" pitchFamily="18" charset="0"/>
                <a:ea typeface="Times New Roman" panose="02020603050405020304" pitchFamily="18" charset="0"/>
              </a:rPr>
              <a:t>This Project “To-Do-List” helps the users to complete their tasks and activities on time. The Project is designed using various coding languages such as HTML, CSS, Java-Script, and React. When you complete a task, you can cross it off your list. This gives you a sense of progress and achievement, something you’ll lack if you’re always rushing from one task to the next. If you feel a sense of achievement, it spurs you on and motivates you to keep moving forward. Mark the importance of the task next to it, with a priority from A (very important) to F (unimportant). Redraft the list into this order of importance. Then carry out the jobs at the top of the list first. These are the most important, most beneficial tasks to complete. Some other important points: Improves your Memory, Improves Productivity, and Helps with motivation.</a:t>
            </a:r>
            <a:endParaRPr lang="en-IN" sz="1800" dirty="0">
              <a:effectLst/>
              <a:latin typeface="Times New Roman" panose="02020603050405020304" pitchFamily="18" charset="0"/>
              <a:ea typeface="Times New Roman" panose="02020603050405020304" pitchFamily="18" charset="0"/>
            </a:endParaRPr>
          </a:p>
          <a:p>
            <a:pPr algn="ctr"/>
            <a:endParaRPr lang="en-IN" dirty="0"/>
          </a:p>
        </p:txBody>
      </p:sp>
    </p:spTree>
    <p:extLst>
      <p:ext uri="{BB962C8B-B14F-4D97-AF65-F5344CB8AC3E}">
        <p14:creationId xmlns:p14="http://schemas.microsoft.com/office/powerpoint/2010/main" val="85128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ACBBF0-EC6C-ADEE-6384-A2156197520A}"/>
              </a:ext>
            </a:extLst>
          </p:cNvPr>
          <p:cNvSpPr/>
          <p:nvPr/>
        </p:nvSpPr>
        <p:spPr>
          <a:xfrm>
            <a:off x="3696634" y="0"/>
            <a:ext cx="3964548"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Objectives:</a:t>
            </a:r>
          </a:p>
        </p:txBody>
      </p:sp>
      <p:sp>
        <p:nvSpPr>
          <p:cNvPr id="3" name="TextBox 2">
            <a:extLst>
              <a:ext uri="{FF2B5EF4-FFF2-40B4-BE49-F238E27FC236}">
                <a16:creationId xmlns:a16="http://schemas.microsoft.com/office/drawing/2014/main" id="{CD82CF9C-390E-083D-E5BA-9F1E979D22A2}"/>
              </a:ext>
            </a:extLst>
          </p:cNvPr>
          <p:cNvSpPr txBox="1"/>
          <p:nvPr/>
        </p:nvSpPr>
        <p:spPr>
          <a:xfrm>
            <a:off x="3411761" y="923330"/>
            <a:ext cx="8787599" cy="5262979"/>
          </a:xfrm>
          <a:prstGeom prst="rect">
            <a:avLst/>
          </a:prstGeom>
          <a:noFill/>
        </p:spPr>
        <p:txBody>
          <a:bodyPr wrap="square" rtlCol="0">
            <a:spAutoFit/>
          </a:bodyPr>
          <a:lstStyle/>
          <a:p>
            <a:pPr lvl="0">
              <a:tabLst>
                <a:tab pos="845820" algn="l"/>
              </a:tabLst>
            </a:pPr>
            <a:endParaRPr lang="en-IN" sz="2400" dirty="0">
              <a:effectLst/>
              <a:latin typeface="Times New Roman" panose="02020603050405020304" pitchFamily="18" charset="0"/>
              <a:ea typeface="Times New Roman" panose="02020603050405020304" pitchFamily="18" charset="0"/>
            </a:endParaRPr>
          </a:p>
          <a:p>
            <a:pPr marL="457200">
              <a:tabLst>
                <a:tab pos="845820" algn="l"/>
              </a:tabLst>
            </a:pPr>
            <a:r>
              <a:rPr lang="en-US" sz="2400" dirty="0">
                <a:effectLst/>
                <a:latin typeface="Times New Roman" panose="02020603050405020304" pitchFamily="18" charset="0"/>
                <a:ea typeface="Times New Roman" panose="02020603050405020304" pitchFamily="18" charset="0"/>
              </a:rPr>
              <a:t>The primary purpose of a to-do list isn’t to get everything done. No, the primary purpose of a to-do list is to set your mind at ease that you know what your responsibilities are. That’s the main reason you should keep one. </a:t>
            </a:r>
            <a:endParaRPr lang="en-IN" sz="2400" dirty="0">
              <a:effectLst/>
              <a:latin typeface="Times New Roman" panose="02020603050405020304" pitchFamily="18" charset="0"/>
              <a:ea typeface="Times New Roman" panose="02020603050405020304" pitchFamily="18" charset="0"/>
            </a:endParaRPr>
          </a:p>
          <a:p>
            <a:pPr marL="457200">
              <a:tabLst>
                <a:tab pos="845820" algn="l"/>
              </a:tabLst>
            </a:pPr>
            <a:r>
              <a:rPr lang="en-US" sz="2400" dirty="0">
                <a:effectLst/>
                <a:latin typeface="Times New Roman" panose="02020603050405020304" pitchFamily="18" charset="0"/>
                <a:ea typeface="Times New Roman" panose="02020603050405020304" pitchFamily="18" charset="0"/>
                <a:sym typeface="Symbol" panose="05050102010706020507" pitchFamily="18" charset="2"/>
              </a:rPr>
              <a:t></a:t>
            </a:r>
            <a:r>
              <a:rPr lang="en-US" sz="2400" dirty="0">
                <a:effectLst/>
                <a:latin typeface="Times New Roman" panose="02020603050405020304" pitchFamily="18" charset="0"/>
                <a:ea typeface="Times New Roman" panose="02020603050405020304" pitchFamily="18" charset="0"/>
              </a:rPr>
              <a:t> To-do lists offer a way to increase productivity, stopping you from forgetting things, help prioritize tasks, manage tasks effectively, use time wisely, and improve time management as well as workflow. </a:t>
            </a:r>
            <a:endParaRPr lang="en-IN" sz="2400" dirty="0">
              <a:effectLst/>
              <a:latin typeface="Times New Roman" panose="02020603050405020304" pitchFamily="18" charset="0"/>
              <a:ea typeface="Times New Roman" panose="02020603050405020304" pitchFamily="18" charset="0"/>
            </a:endParaRPr>
          </a:p>
          <a:p>
            <a:pPr marL="457200">
              <a:tabLst>
                <a:tab pos="845820" algn="l"/>
              </a:tabLst>
            </a:pPr>
            <a:r>
              <a:rPr lang="en-US" sz="2400" dirty="0">
                <a:effectLst/>
                <a:latin typeface="Times New Roman" panose="02020603050405020304" pitchFamily="18" charset="0"/>
                <a:ea typeface="Times New Roman" panose="02020603050405020304" pitchFamily="18" charset="0"/>
                <a:sym typeface="Symbol" panose="05050102010706020507" pitchFamily="18" charset="2"/>
              </a:rPr>
              <a:t></a:t>
            </a:r>
            <a:r>
              <a:rPr lang="en-US" sz="2400" dirty="0">
                <a:effectLst/>
                <a:latin typeface="Times New Roman" panose="02020603050405020304" pitchFamily="18" charset="0"/>
                <a:ea typeface="Times New Roman" panose="02020603050405020304" pitchFamily="18" charset="0"/>
              </a:rPr>
              <a:t> A close second is that is this: a to-do list helps prevent your most urgent things from slipping through the cracks—it prevents you from dropping any major balls. That’s because any good to-do list allows you to emphasize your highest priority items. </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spTree>
    <p:extLst>
      <p:ext uri="{BB962C8B-B14F-4D97-AF65-F5344CB8AC3E}">
        <p14:creationId xmlns:p14="http://schemas.microsoft.com/office/powerpoint/2010/main" val="2888665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BEB62-CB17-0BCE-2183-C5CB4007F9A0}"/>
              </a:ext>
            </a:extLst>
          </p:cNvPr>
          <p:cNvSpPr/>
          <p:nvPr/>
        </p:nvSpPr>
        <p:spPr>
          <a:xfrm>
            <a:off x="873783" y="1442466"/>
            <a:ext cx="6136616" cy="923330"/>
          </a:xfrm>
          <a:prstGeom prst="rect">
            <a:avLst/>
          </a:prstGeom>
          <a:noFill/>
        </p:spPr>
        <p:txBody>
          <a:bodyPr wrap="none" lIns="91440" tIns="45720" rIns="91440" bIns="45720">
            <a:spAutoFit/>
          </a:bodyPr>
          <a:lstStyle/>
          <a:p>
            <a:pPr algn="ctr"/>
            <a:r>
              <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Technology Used:</a:t>
            </a:r>
          </a:p>
        </p:txBody>
      </p:sp>
      <p:sp>
        <p:nvSpPr>
          <p:cNvPr id="4" name="TextBox 3">
            <a:extLst>
              <a:ext uri="{FF2B5EF4-FFF2-40B4-BE49-F238E27FC236}">
                <a16:creationId xmlns:a16="http://schemas.microsoft.com/office/drawing/2014/main" id="{FEC17C66-9237-6DA2-18A5-BC1121C1122F}"/>
              </a:ext>
            </a:extLst>
          </p:cNvPr>
          <p:cNvSpPr txBox="1"/>
          <p:nvPr/>
        </p:nvSpPr>
        <p:spPr>
          <a:xfrm>
            <a:off x="1359311" y="2722200"/>
            <a:ext cx="3176337" cy="2308324"/>
          </a:xfrm>
          <a:prstGeom prst="rect">
            <a:avLst/>
          </a:prstGeom>
          <a:noFill/>
        </p:spPr>
        <p:txBody>
          <a:bodyPr wrap="square" rtlCol="0">
            <a:spAutoFit/>
          </a:bodyPr>
          <a:lstStyle/>
          <a:p>
            <a:pPr marL="342900" lvl="0" indent="-342900">
              <a:buFont typeface="Symbol" panose="05050102010706020507" pitchFamily="18" charset="2"/>
              <a:buChar char=""/>
              <a:tabLst>
                <a:tab pos="845820" algn="l"/>
              </a:tabLst>
            </a:pPr>
            <a:r>
              <a:rPr lang="en-US" sz="3600" b="1" dirty="0">
                <a:effectLst/>
                <a:latin typeface="Times New Roman" panose="02020603050405020304" pitchFamily="18" charset="0"/>
                <a:ea typeface="Times New Roman" panose="02020603050405020304" pitchFamily="18" charset="0"/>
              </a:rPr>
              <a:t>HTML</a:t>
            </a:r>
            <a:endParaRPr lang="en-IN" sz="3600" b="1"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tabLst>
                <a:tab pos="845820" algn="l"/>
              </a:tabLst>
            </a:pPr>
            <a:r>
              <a:rPr lang="en-US" sz="3600" b="1" dirty="0">
                <a:effectLst/>
                <a:latin typeface="Times New Roman" panose="02020603050405020304" pitchFamily="18" charset="0"/>
                <a:ea typeface="Times New Roman" panose="02020603050405020304" pitchFamily="18" charset="0"/>
              </a:rPr>
              <a:t>CSS</a:t>
            </a:r>
            <a:endParaRPr lang="en-IN" sz="3600" b="1"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tabLst>
                <a:tab pos="845820" algn="l"/>
              </a:tabLst>
            </a:pPr>
            <a:r>
              <a:rPr lang="en-US" sz="3600" b="1" dirty="0">
                <a:effectLst/>
                <a:latin typeface="Times New Roman" panose="02020603050405020304" pitchFamily="18" charset="0"/>
                <a:ea typeface="Times New Roman" panose="02020603050405020304" pitchFamily="18" charset="0"/>
              </a:rPr>
              <a:t>Java-Script</a:t>
            </a:r>
            <a:endParaRPr lang="en-IN" sz="3600" b="1" dirty="0">
              <a:effectLst/>
              <a:latin typeface="Times New Roman" panose="02020603050405020304" pitchFamily="18" charset="0"/>
              <a:ea typeface="Times New Roman" panose="02020603050405020304" pitchFamily="18" charset="0"/>
            </a:endParaRPr>
          </a:p>
          <a:p>
            <a:endParaRPr lang="en-IN" sz="3600" b="1" dirty="0"/>
          </a:p>
        </p:txBody>
      </p:sp>
    </p:spTree>
    <p:extLst>
      <p:ext uri="{BB962C8B-B14F-4D97-AF65-F5344CB8AC3E}">
        <p14:creationId xmlns:p14="http://schemas.microsoft.com/office/powerpoint/2010/main" val="53370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266D3F-2AFA-10E9-0058-A2D922A51973}"/>
              </a:ext>
            </a:extLst>
          </p:cNvPr>
          <p:cNvSpPr/>
          <p:nvPr/>
        </p:nvSpPr>
        <p:spPr>
          <a:xfrm>
            <a:off x="2755770" y="913946"/>
            <a:ext cx="6102953"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rPr>
              <a:t>Data Flow Diagram</a:t>
            </a:r>
          </a:p>
        </p:txBody>
      </p:sp>
      <p:pic>
        <p:nvPicPr>
          <p:cNvPr id="4" name="Picture 3">
            <a:extLst>
              <a:ext uri="{FF2B5EF4-FFF2-40B4-BE49-F238E27FC236}">
                <a16:creationId xmlns:a16="http://schemas.microsoft.com/office/drawing/2014/main" id="{2C710770-2B85-2090-9C66-A22BA2E2A88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l="7042" t="8565" r="8305" b="16104"/>
          <a:stretch/>
        </p:blipFill>
        <p:spPr>
          <a:xfrm>
            <a:off x="2667164" y="2241175"/>
            <a:ext cx="7348634" cy="4500283"/>
          </a:xfrm>
          <a:prstGeom prst="rect">
            <a:avLst/>
          </a:prstGeom>
        </p:spPr>
      </p:pic>
    </p:spTree>
    <p:extLst>
      <p:ext uri="{BB962C8B-B14F-4D97-AF65-F5344CB8AC3E}">
        <p14:creationId xmlns:p14="http://schemas.microsoft.com/office/powerpoint/2010/main" val="153929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80DA4-660C-CCA4-82F0-E40BC6E9C417}"/>
              </a:ext>
            </a:extLst>
          </p:cNvPr>
          <p:cNvSpPr>
            <a:spLocks noGrp="1"/>
          </p:cNvSpPr>
          <p:nvPr>
            <p:ph type="title"/>
          </p:nvPr>
        </p:nvSpPr>
        <p:spPr>
          <a:xfrm>
            <a:off x="1137025" y="2507315"/>
            <a:ext cx="5183093" cy="2283824"/>
          </a:xfrm>
        </p:spPr>
        <p:txBody>
          <a:bodyPr/>
          <a:lstStyle/>
          <a:p>
            <a:r>
              <a:rPr lang="en-US" sz="5400" b="1" dirty="0">
                <a:latin typeface="Bookman Old Style" panose="02050604050505020204" pitchFamily="18" charset="0"/>
              </a:rPr>
              <a:t>ER-Diagram</a:t>
            </a:r>
            <a:endParaRPr lang="en-IN" sz="5400" b="1" dirty="0">
              <a:latin typeface="Bookman Old Style" panose="02050604050505020204" pitchFamily="18" charset="0"/>
            </a:endParaRPr>
          </a:p>
        </p:txBody>
      </p:sp>
      <p:pic>
        <p:nvPicPr>
          <p:cNvPr id="4" name="Picture 3">
            <a:extLst>
              <a:ext uri="{FF2B5EF4-FFF2-40B4-BE49-F238E27FC236}">
                <a16:creationId xmlns:a16="http://schemas.microsoft.com/office/drawing/2014/main" id="{35D2D8DA-0CD0-7468-877B-9329B62E205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rcRect l="2372" r="10533"/>
          <a:stretch/>
        </p:blipFill>
        <p:spPr>
          <a:xfrm>
            <a:off x="6410802" y="1443318"/>
            <a:ext cx="5781197" cy="4741911"/>
          </a:xfrm>
          <a:prstGeom prst="rect">
            <a:avLst/>
          </a:prstGeom>
        </p:spPr>
      </p:pic>
    </p:spTree>
    <p:extLst>
      <p:ext uri="{BB962C8B-B14F-4D97-AF65-F5344CB8AC3E}">
        <p14:creationId xmlns:p14="http://schemas.microsoft.com/office/powerpoint/2010/main" val="3543357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6F041A-2950-41D9-904C-BD25A0DB6076}"/>
              </a:ext>
            </a:extLst>
          </p:cNvPr>
          <p:cNvSpPr/>
          <p:nvPr/>
        </p:nvSpPr>
        <p:spPr>
          <a:xfrm>
            <a:off x="-206996" y="2367171"/>
            <a:ext cx="5585819" cy="2123658"/>
          </a:xfrm>
          <a:prstGeom prst="rect">
            <a:avLst/>
          </a:prstGeom>
          <a:noFill/>
        </p:spPr>
        <p:txBody>
          <a:bodyPr wrap="square" lIns="91440" tIns="45720" rIns="91440" bIns="45720">
            <a:spAutoFit/>
          </a:bodyPr>
          <a:lstStyle/>
          <a:p>
            <a:pPr algn="ctr"/>
            <a:r>
              <a:rPr lang="en-US" sz="6600" b="1"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Use Case Diagram</a:t>
            </a:r>
          </a:p>
        </p:txBody>
      </p:sp>
      <p:pic>
        <p:nvPicPr>
          <p:cNvPr id="6" name="Picture 5">
            <a:extLst>
              <a:ext uri="{FF2B5EF4-FFF2-40B4-BE49-F238E27FC236}">
                <a16:creationId xmlns:a16="http://schemas.microsoft.com/office/drawing/2014/main" id="{573E7485-F98D-0046-ECFE-152A38A316DF}"/>
              </a:ext>
            </a:extLst>
          </p:cNvPr>
          <p:cNvPicPr>
            <a:picLocks noChangeAspect="1"/>
          </p:cNvPicPr>
          <p:nvPr/>
        </p:nvPicPr>
        <p:blipFill rotWithShape="1">
          <a:blip r:embed="rId2"/>
          <a:srcRect l="1699" r="8616" b="4143"/>
          <a:stretch/>
        </p:blipFill>
        <p:spPr>
          <a:xfrm>
            <a:off x="5047129" y="1412875"/>
            <a:ext cx="7092536" cy="4136278"/>
          </a:xfrm>
          <a:prstGeom prst="rect">
            <a:avLst/>
          </a:prstGeom>
        </p:spPr>
      </p:pic>
    </p:spTree>
    <p:extLst>
      <p:ext uri="{BB962C8B-B14F-4D97-AF65-F5344CB8AC3E}">
        <p14:creationId xmlns:p14="http://schemas.microsoft.com/office/powerpoint/2010/main" val="709680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98F517-0539-BDFB-1324-7F1EB6C8C9B9}"/>
              </a:ext>
            </a:extLst>
          </p:cNvPr>
          <p:cNvPicPr>
            <a:picLocks noChangeAspect="1"/>
          </p:cNvPicPr>
          <p:nvPr/>
        </p:nvPicPr>
        <p:blipFill>
          <a:blip r:embed="rId2"/>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114CE87-4EAE-7774-C4FF-B0FFDC0275AD}"/>
              </a:ext>
            </a:extLst>
          </p:cNvPr>
          <p:cNvSpPr/>
          <p:nvPr/>
        </p:nvSpPr>
        <p:spPr>
          <a:xfrm>
            <a:off x="0" y="4688558"/>
            <a:ext cx="3982180" cy="923330"/>
          </a:xfrm>
          <a:prstGeom prst="rect">
            <a:avLst/>
          </a:prstGeom>
          <a:noFill/>
        </p:spPr>
        <p:txBody>
          <a:bodyPr wrap="none" lIns="91440" tIns="45720" rIns="91440" bIns="45720">
            <a:spAutoFit/>
          </a:bodyPr>
          <a:lstStyle/>
          <a:p>
            <a:pPr algn="ctr"/>
            <a:r>
              <a:rPr lang="en-US" sz="5400" b="1" dirty="0">
                <a:ln w="0"/>
                <a:solidFill>
                  <a:schemeClr val="bg2">
                    <a:lumMod val="90000"/>
                    <a:lumOff val="10000"/>
                  </a:schemeClr>
                </a:solidFill>
                <a:effectLst>
                  <a:outerShdw blurRad="38100" dist="38100" dir="2700000" algn="tl">
                    <a:srgbClr val="000000">
                      <a:alpha val="43137"/>
                    </a:srgbClr>
                  </a:outerShdw>
                  <a:reflection blurRad="6350" stA="53000" endA="300" endPos="35500" dir="5400000" sy="-90000" algn="bl" rotWithShape="0"/>
                </a:effectLst>
                <a:latin typeface="Bahnschrift" panose="020B0502040204020203" pitchFamily="34" charset="0"/>
              </a:rPr>
              <a:t>HOME PAGE</a:t>
            </a:r>
            <a:endParaRPr lang="en-US" sz="5400" b="1" cap="none" spc="0" dirty="0">
              <a:ln w="0"/>
              <a:solidFill>
                <a:schemeClr val="bg2">
                  <a:lumMod val="90000"/>
                  <a:lumOff val="10000"/>
                </a:schemeClr>
              </a:solidFill>
              <a:effectLst>
                <a:outerShdw blurRad="38100" dist="38100" dir="2700000" algn="tl">
                  <a:srgbClr val="000000">
                    <a:alpha val="43137"/>
                  </a:srgbClr>
                </a:outerShdw>
                <a:reflection blurRad="6350" stA="53000" endA="300" endPos="35500" dir="5400000" sy="-90000" algn="bl" rotWithShape="0"/>
              </a:effectLst>
              <a:latin typeface="Bahnschrift" panose="020B0502040204020203" pitchFamily="34" charset="0"/>
            </a:endParaRPr>
          </a:p>
        </p:txBody>
      </p:sp>
    </p:spTree>
    <p:extLst>
      <p:ext uri="{BB962C8B-B14F-4D97-AF65-F5344CB8AC3E}">
        <p14:creationId xmlns:p14="http://schemas.microsoft.com/office/powerpoint/2010/main" val="3695310035"/>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6.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6.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7.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8.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195</TotalTime>
  <Words>440</Words>
  <Application>Microsoft Office PowerPoint</Application>
  <PresentationFormat>Widescreen</PresentationFormat>
  <Paragraphs>35</Paragraphs>
  <Slides>14</Slides>
  <Notes>0</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14</vt:i4>
      </vt:variant>
    </vt:vector>
  </HeadingPairs>
  <TitlesOfParts>
    <vt:vector size="35" baseType="lpstr">
      <vt:lpstr>Arial</vt:lpstr>
      <vt:lpstr>Arial Black</vt:lpstr>
      <vt:lpstr>Bahnschrift</vt:lpstr>
      <vt:lpstr>Bahnschrift Light</vt:lpstr>
      <vt:lpstr>Bookman Old Style</vt:lpstr>
      <vt:lpstr>Calibri</vt:lpstr>
      <vt:lpstr>Calisto MT</vt:lpstr>
      <vt:lpstr>Century Gothic</vt:lpstr>
      <vt:lpstr>Symbol</vt:lpstr>
      <vt:lpstr>Times New Roman</vt:lpstr>
      <vt:lpstr>Tw Cen MT</vt:lpstr>
      <vt:lpstr>Wingdings 2</vt:lpstr>
      <vt:lpstr>Wingdings 3</vt:lpstr>
      <vt:lpstr>Wisp</vt:lpstr>
      <vt:lpstr>1_Wisp</vt:lpstr>
      <vt:lpstr>Slice</vt:lpstr>
      <vt:lpstr>Ion</vt:lpstr>
      <vt:lpstr>Circuit</vt:lpstr>
      <vt:lpstr>Ion Boardroom</vt:lpstr>
      <vt:lpstr>Vapor Trail</vt:lpstr>
      <vt:lpstr>Slate</vt:lpstr>
      <vt:lpstr>To-Do List  </vt:lpstr>
      <vt:lpstr>PowerPoint Presentation</vt:lpstr>
      <vt:lpstr>PowerPoint Presentation</vt:lpstr>
      <vt:lpstr>PowerPoint Presentation</vt:lpstr>
      <vt:lpstr>PowerPoint Presentation</vt:lpstr>
      <vt:lpstr>PowerPoint Presentation</vt:lpstr>
      <vt:lpstr>ER-Diagram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To-Do List  </dc:title>
  <dc:creator>Upinder Singh</dc:creator>
  <cp:lastModifiedBy>Upinder Singh</cp:lastModifiedBy>
  <cp:revision>2</cp:revision>
  <dcterms:created xsi:type="dcterms:W3CDTF">2022-05-12T13:09:40Z</dcterms:created>
  <dcterms:modified xsi:type="dcterms:W3CDTF">2022-05-12T16:25:16Z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